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96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184" y="195706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Customer </a:t>
            </a:r>
            <a:r>
              <a:rPr lang="en-US" sz="44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Demographics</a:t>
            </a:r>
            <a:r>
              <a:rPr lang="en-US" sz="48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and Purchase Behavior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9EE18001-C17D-BBA4-8910-55BFE6DE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211" y="0"/>
            <a:ext cx="5871410" cy="8217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E5A737-25C4-833B-5C1E-7F96D18FD37D}"/>
              </a:ext>
            </a:extLst>
          </p:cNvPr>
          <p:cNvSpPr txBox="1"/>
          <p:nvPr/>
        </p:nvSpPr>
        <p:spPr>
          <a:xfrm>
            <a:off x="267702" y="4108784"/>
            <a:ext cx="735731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1666875" algn="l"/>
              </a:tabLst>
            </a:pPr>
            <a:r>
              <a:rPr lang="en-IN" sz="36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Presented By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1666875" algn="l"/>
              </a:tabLst>
            </a:pPr>
            <a:r>
              <a:rPr lang="en-I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Abubakkar Siddiq</a:t>
            </a:r>
            <a:endParaRPr lang="en-IN" sz="3600" b="1" i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753" y="1027685"/>
            <a:ext cx="842498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Purchase Amount by Age Groups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5753" y="20837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Key Insights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5753" y="2796954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Weak correlation between age and purchase amount.
Uniform spending: ₹200–₹300 across age groups.
Highest average: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66–72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(₹257.49).
Lowest average: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48–54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(₹250.82).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erson and person looking at a graph&#10;&#10;Description automatically generated">
            <a:extLst>
              <a:ext uri="{FF2B5EF4-FFF2-40B4-BE49-F238E27FC236}">
                <a16:creationId xmlns:a16="http://schemas.microsoft.com/office/drawing/2014/main" id="{50F3F7C7-C076-7AD7-712B-D7E96077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284" y="0"/>
            <a:ext cx="537811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627" y="741936"/>
            <a:ext cx="949261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Total Purchases by Product Category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07627" y="17980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Key Insights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07627" y="2511204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Leader: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Home &amp; Kitchen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(₹5,572).
Balanced performance across categories (differences &lt;₹200).
Lowest: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Toys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(₹5,384).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erson and person looking at a book&#10;&#10;Description automatically generated">
            <a:extLst>
              <a:ext uri="{FF2B5EF4-FFF2-40B4-BE49-F238E27FC236}">
                <a16:creationId xmlns:a16="http://schemas.microsoft.com/office/drawing/2014/main" id="{86DA536A-6D59-C0B8-D420-50622C89B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020" y="0"/>
            <a:ext cx="471637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5698D0-1489-FD79-D42B-EBAB21082BF3}"/>
              </a:ext>
            </a:extLst>
          </p:cNvPr>
          <p:cNvSpPr txBox="1"/>
          <p:nvPr/>
        </p:nvSpPr>
        <p:spPr>
          <a:xfrm>
            <a:off x="757989" y="788256"/>
            <a:ext cx="12416589" cy="5842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endParaRPr lang="en-GB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 Underrepresented Segments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Enhance strategies for 36–42, 54–60, and 66–72 age groups.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on Key Age Groups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Target 42–48 and 60–66 age groups for higher engagement.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Regional Performance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Expand efforts in East and South; leverage South's strong 60–66 demographic.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Category Promotions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Highlight Electronics and Home &amp; Kitchen; boost Toys and Books through discounts and bundles.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Seasonal Dips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Launch Q4 campaigns to mitigate purchase declines.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Spending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Incentivize younger and middle-aged groups with loyalty programs.</a:t>
            </a:r>
          </a:p>
        </p:txBody>
      </p:sp>
    </p:spTree>
    <p:extLst>
      <p:ext uri="{BB962C8B-B14F-4D97-AF65-F5344CB8AC3E}">
        <p14:creationId xmlns:p14="http://schemas.microsoft.com/office/powerpoint/2010/main" val="1337158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F0B868-4D21-D5DD-E520-8CD746094D11}"/>
              </a:ext>
            </a:extLst>
          </p:cNvPr>
          <p:cNvSpPr txBox="1"/>
          <p:nvPr/>
        </p:nvSpPr>
        <p:spPr>
          <a:xfrm>
            <a:off x="733926" y="542291"/>
            <a:ext cx="7315200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highlights balanced revenue and purchase trends across regions and product categories, with specific opportunities for growth. Strategic targeting of high-potential age groups, optimization of regional performance, and tailored category promotions can drive further engagement and revenue. Continued monitoring of quarterly trends and customer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ensure sustained growth and adaptability to market dynamics.</a:t>
            </a:r>
          </a:p>
        </p:txBody>
      </p:sp>
      <p:pic>
        <p:nvPicPr>
          <p:cNvPr id="5" name="Picture 4" descr="A group of people looking out a window&#10;&#10;Description automatically generated">
            <a:extLst>
              <a:ext uri="{FF2B5EF4-FFF2-40B4-BE49-F238E27FC236}">
                <a16:creationId xmlns:a16="http://schemas.microsoft.com/office/drawing/2014/main" id="{C64B7EBB-FDBD-DFC9-9B5F-1D2CAEDD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925" y="0"/>
            <a:ext cx="603985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95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D4477-DFCD-346C-4F2A-99ABC3EBB5C6}"/>
              </a:ext>
            </a:extLst>
          </p:cNvPr>
          <p:cNvSpPr txBox="1"/>
          <p:nvPr/>
        </p:nvSpPr>
        <p:spPr>
          <a:xfrm>
            <a:off x="938463" y="636145"/>
            <a:ext cx="7315200" cy="639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  <a:spcAft>
                <a:spcPts val="800"/>
              </a:spcAft>
            </a:pPr>
            <a:r>
              <a:rPr lang="en-GB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Agenda</a:t>
            </a:r>
            <a:endParaRPr lang="en-GB" sz="2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GB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Overview of Customer Age Distribution</a:t>
            </a:r>
          </a:p>
          <a:p>
            <a:pPr marL="457200" marR="0" lvl="0" indent="-45720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GB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Purchase Amount Variability by Category</a:t>
            </a:r>
          </a:p>
          <a:p>
            <a:pPr marL="457200" marR="0" lvl="0" indent="-45720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GB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Regional and Gender-Based Distribution</a:t>
            </a:r>
          </a:p>
          <a:p>
            <a:pPr marL="457200" marR="0" lvl="0" indent="-45720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GB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Product Category Revenue Trends</a:t>
            </a:r>
          </a:p>
          <a:p>
            <a:pPr marL="457200" marR="0" lvl="0" indent="-45720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GB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Quarterly Trends and Seasonality</a:t>
            </a:r>
          </a:p>
          <a:p>
            <a:pPr marL="457200" marR="0" lvl="0" indent="-45720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GB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Insights and Recommendations</a:t>
            </a:r>
          </a:p>
        </p:txBody>
      </p:sp>
      <p:pic>
        <p:nvPicPr>
          <p:cNvPr id="4" name="Picture 3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E9163F55-EA13-5B8C-9844-B4870BEAA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020" y="0"/>
            <a:ext cx="585937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4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20196"/>
            <a:ext cx="684740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Customer Age Distribution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19340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Key Insights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2647222"/>
            <a:ext cx="129023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Dominant age group: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42–48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(911 customers).
Strong presence: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18–24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(880 customers).
Least engagement: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66–72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(578 customers).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E0E4E6"/>
              </a:solidFill>
              <a:latin typeface="Times New Roman" panose="02020603050405020304" pitchFamily="18" charset="0"/>
              <a:ea typeface="Barlow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Notable trends:
- Dip in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36–42 (693)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54–60 (648)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
- Resurgence in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60–66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(846 customers).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oup of people standing in a grocery store&#10;&#10;Description automatically generated">
            <a:extLst>
              <a:ext uri="{FF2B5EF4-FFF2-40B4-BE49-F238E27FC236}">
                <a16:creationId xmlns:a16="http://schemas.microsoft.com/office/drawing/2014/main" id="{5905A699-7A34-A7DC-C8F9-5EDBC744B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64008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058" y="642342"/>
            <a:ext cx="822221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Variability in Purchase Amounts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1058" y="169842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Key Insights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91058" y="2411611"/>
            <a:ext cx="129023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Consistent median spending: ₹254–₹258.
Highest spending potential: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Electronics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(₹500 max).
Lowest values: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Fashion and Toys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(~₹10 min).
Wider variability: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Electronics, Home &amp; Kitchen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
Balanced purchase trends with minimal outliers.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-up of a chart&#10;&#10;Description automatically generated">
            <a:extLst>
              <a:ext uri="{FF2B5EF4-FFF2-40B4-BE49-F238E27FC236}">
                <a16:creationId xmlns:a16="http://schemas.microsoft.com/office/drawing/2014/main" id="{C176FCDA-4BC1-A2CD-223B-ECDDD949D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276" y="0"/>
            <a:ext cx="591712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627" y="599235"/>
            <a:ext cx="834592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Customer Distribution by Region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1703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Key Insights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2464755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Largest share: </a:t>
            </a:r>
            <a:r>
              <a:rPr lang="en-US" sz="28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North (26%)</a:t>
            </a:r>
            <a:r>
              <a:rPr lang="en-US" sz="2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
Equal contributors: </a:t>
            </a:r>
            <a:r>
              <a:rPr lang="en-US" sz="28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East &amp; West (25%)</a:t>
            </a:r>
            <a:r>
              <a:rPr lang="en-US" sz="2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
Slightly lower: </a:t>
            </a:r>
            <a:r>
              <a:rPr lang="en-US" sz="28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South (24%)</a:t>
            </a:r>
            <a:r>
              <a:rPr lang="en-US" sz="2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
Balanced distribution overall.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map of the world with different colored charts&#10;&#10;Description automatically generated">
            <a:extLst>
              <a:ext uri="{FF2B5EF4-FFF2-40B4-BE49-F238E27FC236}">
                <a16:creationId xmlns:a16="http://schemas.microsoft.com/office/drawing/2014/main" id="{79AFCEBE-8E46-421B-E099-97A4CBD5A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51" y="-69848"/>
            <a:ext cx="5576849" cy="82994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532066"/>
            <a:ext cx="1122271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Revenue Distribution </a:t>
            </a:r>
          </a:p>
          <a:p>
            <a:pPr marL="0" indent="0">
              <a:lnSpc>
                <a:spcPts val="540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by Product Categories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158815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8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28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Key Insights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2929652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Balanced revenue (~20% each category).
Highest revenue: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Home &amp; Kitchen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($1.42M).
Lowest revenue: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Books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($1.35M), though differences are minimal.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19DF572F-3210-0CBA-0907-7FA637D5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852" y="84221"/>
            <a:ext cx="5161547" cy="8145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216" y="517008"/>
            <a:ext cx="93861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Age &amp; Regional Impact on Purchases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51216" y="15730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Key Insights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51216" y="2286276"/>
            <a:ext cx="129023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Peak purchases: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60–66 age group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
Regional leaders:
-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South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: Strongest in older age groups.
-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West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: Consistent high contributions.
-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East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: Least proportional contribution.
Significant growth: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48–54 age group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, especially in South &amp; West.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oup of people standing in a store&#10;&#10;Description automatically generated">
            <a:extLst>
              <a:ext uri="{FF2B5EF4-FFF2-40B4-BE49-F238E27FC236}">
                <a16:creationId xmlns:a16="http://schemas.microsoft.com/office/drawing/2014/main" id="{1491A28A-C34F-438A-6C8A-30596389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389" y="0"/>
            <a:ext cx="469301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563" y="640350"/>
            <a:ext cx="730460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Regional Revenue by Gender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563" y="16964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Key Insights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563" y="2409618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Highest revenue: Males in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North (~₹640K)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
"Other" gender shows notable contributions, especially in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East and West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
South region has lowest revenue, led by females.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oup of people walking in a city&#10;&#10;Description automatically generated">
            <a:extLst>
              <a:ext uri="{FF2B5EF4-FFF2-40B4-BE49-F238E27FC236}">
                <a16:creationId xmlns:a16="http://schemas.microsoft.com/office/drawing/2014/main" id="{BD0A83B8-5113-2797-8102-4DCBDD20D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874" y="0"/>
            <a:ext cx="439152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0448" y="535367"/>
            <a:ext cx="1014793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Quarterly Revenue Trends (2020–2024)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20448" y="15914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Key Insights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20448" y="2304636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Steady growth across all categories.
Dominant: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Toys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, followed by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Home &amp; Kitchen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
Stable: </a:t>
            </a:r>
            <a:r>
              <a:rPr lang="en-US" sz="24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Books and Electronics</a:t>
            </a:r>
            <a:r>
              <a:rPr lang="en-US" sz="2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
No significant seasonality observed.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3A260198-0907-8519-EEAC-BBD127ED2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821" y="0"/>
            <a:ext cx="4030578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609</Words>
  <Application>Microsoft Office PowerPoint</Application>
  <PresentationFormat>Custom</PresentationFormat>
  <Paragraphs>62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Wingdings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Abubakkar Siddiq</cp:lastModifiedBy>
  <cp:revision>7</cp:revision>
  <dcterms:created xsi:type="dcterms:W3CDTF">2025-01-18T17:12:16Z</dcterms:created>
  <dcterms:modified xsi:type="dcterms:W3CDTF">2025-01-19T10:15:52Z</dcterms:modified>
</cp:coreProperties>
</file>